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5" r:id="rId6"/>
    <p:sldId id="264" r:id="rId7"/>
    <p:sldId id="263" r:id="rId8"/>
    <p:sldId id="268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lena Mitić" initials="JM" lastIdx="1" clrIdx="0">
    <p:extLst>
      <p:ext uri="{19B8F6BF-5375-455C-9EA6-DF929625EA0E}">
        <p15:presenceInfo xmlns:p15="http://schemas.microsoft.com/office/powerpoint/2012/main" userId="S-1-5-21-3583969733-3122421733-1973956571-3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2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4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1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7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4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3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CF6F-0A04-4D48-B521-E425CE7E7C1C}" type="datetimeFigureOut">
              <a:rPr lang="en-US" smtClean="0"/>
              <a:t>22/03/2022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1303-A82E-417B-93EC-3AABE7980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abavka@farmalogist.r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3413"/>
          <a:stretch/>
        </p:blipFill>
        <p:spPr>
          <a:xfrm>
            <a:off x="0" y="78022"/>
            <a:ext cx="12180073" cy="6701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DC90FF-7D4A-4348-8C40-4BC7F97C00FB}"/>
              </a:ext>
            </a:extLst>
          </p:cNvPr>
          <p:cNvSpPr/>
          <p:nvPr/>
        </p:nvSpPr>
        <p:spPr>
          <a:xfrm>
            <a:off x="184558" y="3640821"/>
            <a:ext cx="11839662" cy="297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C878B-85F1-4962-B0B3-5BF7A260ECE0}"/>
              </a:ext>
            </a:extLst>
          </p:cNvPr>
          <p:cNvSpPr txBox="1"/>
          <p:nvPr/>
        </p:nvSpPr>
        <p:spPr>
          <a:xfrm>
            <a:off x="1452693" y="4169329"/>
            <a:ext cx="9303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rgbClr val="002060"/>
                </a:solidFill>
                <a:latin typeface="Agency FB" panose="020B0503020202020204" pitchFamily="34" charset="0"/>
              </a:rPr>
              <a:t>ONLINE PLATFORMA - ONLINE TREBOVANJE KOMPANIJE FARMALOGIST</a:t>
            </a:r>
          </a:p>
          <a:p>
            <a:pPr algn="ctr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BRZO FUNKCIONALNO MODERNO </a:t>
            </a:r>
          </a:p>
          <a:p>
            <a:pPr algn="ctr"/>
            <a:endParaRPr lang="sr-Latn-R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algn="ctr"/>
            <a:r>
              <a:rPr lang="sr-Latn-RS" sz="2800" dirty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NOVO OKRUŽENJE </a:t>
            </a:r>
            <a:r>
              <a:rPr lang="sr-Latn-RS" sz="2800" dirty="0">
                <a:solidFill>
                  <a:srgbClr val="002060"/>
                </a:solidFill>
                <a:latin typeface="Agency FB" panose="020B0503020202020204" pitchFamily="34" charset="0"/>
              </a:rPr>
              <a:t>ZA VAŠE STARE DOBRE NAVIKE U KUPOVINI</a:t>
            </a:r>
          </a:p>
          <a:p>
            <a:pPr algn="ctr"/>
            <a:endParaRPr lang="sr-Latn-R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ECA54-77EA-49F8-B5C2-03DF73B49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997" y="2826915"/>
            <a:ext cx="18002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D9ACDD-4E64-4726-BC85-94F4FF93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" y="151706"/>
            <a:ext cx="11425849" cy="3533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E3D8C0-E812-4229-BC7B-CD9F8087A9BA}"/>
              </a:ext>
            </a:extLst>
          </p:cNvPr>
          <p:cNvSpPr txBox="1"/>
          <p:nvPr/>
        </p:nvSpPr>
        <p:spPr>
          <a:xfrm>
            <a:off x="3414320" y="5126202"/>
            <a:ext cx="742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Za više informacija kontaktirajte našu službu nabavke:</a:t>
            </a:r>
            <a:r>
              <a:rPr lang="sr-Cyrl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  <a:hlinkClick r:id="rId3"/>
              </a:rPr>
              <a:t>nabavka@farmalogist.rs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49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3413"/>
          <a:stretch/>
        </p:blipFill>
        <p:spPr>
          <a:xfrm>
            <a:off x="0" y="78022"/>
            <a:ext cx="12180073" cy="6701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DC90FF-7D4A-4348-8C40-4BC7F97C00FB}"/>
              </a:ext>
            </a:extLst>
          </p:cNvPr>
          <p:cNvSpPr/>
          <p:nvPr/>
        </p:nvSpPr>
        <p:spPr>
          <a:xfrm>
            <a:off x="184558" y="3640821"/>
            <a:ext cx="11839662" cy="2978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D33A7-8911-4132-9586-C66D692AE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164" y="2860470"/>
            <a:ext cx="1800225" cy="476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B4EECF-91A8-4380-843A-0DF2A478AEFE}"/>
              </a:ext>
            </a:extLst>
          </p:cNvPr>
          <p:cNvSpPr txBox="1"/>
          <p:nvPr/>
        </p:nvSpPr>
        <p:spPr>
          <a:xfrm>
            <a:off x="914400" y="4077050"/>
            <a:ext cx="77682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2.000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 POSETA DNEVNO</a:t>
            </a:r>
          </a:p>
          <a:p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14.000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 POSETA NEDELJNO</a:t>
            </a:r>
          </a:p>
          <a:p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56.000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 POSETA MESECNO</a:t>
            </a:r>
          </a:p>
          <a:p>
            <a:endParaRPr lang="sr-Latn-RS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USKO PROFILISANA CILJNA GRUPA ( ZAPOSLENI U APOTECI KOJI PORUCUJU ROBU)</a:t>
            </a:r>
          </a:p>
          <a:p>
            <a:endParaRPr lang="sr-Latn-RS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VIŠE OD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3000 APOTEKA VIDECE VAŠ OGLAS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, INFORMISACE SE O VASOJ PONUDI</a:t>
            </a:r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3168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9" b="3413"/>
          <a:stretch/>
        </p:blipFill>
        <p:spPr>
          <a:xfrm>
            <a:off x="134224" y="333317"/>
            <a:ext cx="11705439" cy="6440793"/>
          </a:xfrm>
          <a:prstGeom prst="rect">
            <a:avLst/>
          </a:prstGeom>
        </p:spPr>
      </p:pic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3CD756B1-0E07-428E-BF71-4C1096198A1E}"/>
              </a:ext>
            </a:extLst>
          </p:cNvPr>
          <p:cNvSpPr/>
          <p:nvPr/>
        </p:nvSpPr>
        <p:spPr>
          <a:xfrm>
            <a:off x="6371437" y="569286"/>
            <a:ext cx="2382475" cy="1380141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8FBED-5F6C-481F-919E-820A7B092E13}"/>
              </a:ext>
            </a:extLst>
          </p:cNvPr>
          <p:cNvSpPr txBox="1"/>
          <p:nvPr/>
        </p:nvSpPr>
        <p:spPr>
          <a:xfrm>
            <a:off x="6569977" y="597636"/>
            <a:ext cx="1985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dirty="0">
                <a:solidFill>
                  <a:srgbClr val="FF0000"/>
                </a:solidFill>
                <a:latin typeface="Agency FB" panose="020B0503020202020204" pitchFamily="34" charset="0"/>
              </a:rPr>
              <a:t>MESTO ZA VAŠU REKLAMU</a:t>
            </a:r>
          </a:p>
          <a:p>
            <a:r>
              <a:rPr lang="sr-Latn-RS" sz="1600" b="1" dirty="0">
                <a:solidFill>
                  <a:schemeClr val="accent1"/>
                </a:solidFill>
                <a:latin typeface="Agency FB" panose="020B0503020202020204" pitchFamily="34" charset="0"/>
              </a:rPr>
              <a:t>3</a:t>
            </a:r>
            <a:r>
              <a:rPr lang="sr-Latn-RS" sz="1600" dirty="0">
                <a:solidFill>
                  <a:srgbClr val="002060"/>
                </a:solidFill>
                <a:latin typeface="Agency FB" panose="020B0503020202020204" pitchFamily="34" charset="0"/>
              </a:rPr>
              <a:t> BANNERA</a:t>
            </a:r>
          </a:p>
          <a:p>
            <a:r>
              <a:rPr lang="sr-Latn-RS" sz="1600" b="1" dirty="0">
                <a:solidFill>
                  <a:schemeClr val="accent1"/>
                </a:solidFill>
                <a:latin typeface="Agency FB" panose="020B0503020202020204" pitchFamily="34" charset="0"/>
              </a:rPr>
              <a:t>7SEC</a:t>
            </a:r>
            <a:r>
              <a:rPr lang="sr-Latn-RS" sz="1600" dirty="0">
                <a:solidFill>
                  <a:srgbClr val="002060"/>
                </a:solidFill>
                <a:latin typeface="Agency FB" panose="020B0503020202020204" pitchFamily="34" charset="0"/>
              </a:rPr>
              <a:t> STOJI BANNER </a:t>
            </a:r>
          </a:p>
          <a:p>
            <a:r>
              <a:rPr lang="sr-Latn-RS" sz="1600" dirty="0">
                <a:solidFill>
                  <a:srgbClr val="002060"/>
                </a:solidFill>
                <a:latin typeface="Agency FB" panose="020B0503020202020204" pitchFamily="34" charset="0"/>
              </a:rPr>
              <a:t>DOK SE NE POJAVI DRUGI</a:t>
            </a:r>
          </a:p>
          <a:p>
            <a:r>
              <a:rPr lang="sr-Latn-RS" sz="1600" dirty="0">
                <a:solidFill>
                  <a:srgbClr val="002060"/>
                </a:solidFill>
                <a:latin typeface="Agency FB" panose="020B0503020202020204" pitchFamily="34" charset="0"/>
              </a:rPr>
              <a:t>Dimenzije: 1600x530</a:t>
            </a:r>
            <a:endParaRPr lang="en-US" sz="16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122E118-F89F-4B07-8CBD-DADB7CA6E9EB}"/>
              </a:ext>
            </a:extLst>
          </p:cNvPr>
          <p:cNvSpPr/>
          <p:nvPr/>
        </p:nvSpPr>
        <p:spPr>
          <a:xfrm>
            <a:off x="9304788" y="2606027"/>
            <a:ext cx="2223084" cy="119062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C3C95B-D51F-490B-86FC-29C093621602}"/>
              </a:ext>
            </a:extLst>
          </p:cNvPr>
          <p:cNvSpPr txBox="1"/>
          <p:nvPr/>
        </p:nvSpPr>
        <p:spPr>
          <a:xfrm>
            <a:off x="9329955" y="2701255"/>
            <a:ext cx="2223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Agency FB" panose="020B0503020202020204" pitchFamily="34" charset="0"/>
              </a:rPr>
              <a:t>MESTO ZA VAŠU REKLAMU</a:t>
            </a:r>
          </a:p>
          <a:p>
            <a:r>
              <a:rPr lang="sr-Latn-R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3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 STATICNA POLJA</a:t>
            </a:r>
          </a:p>
          <a:p>
            <a:r>
              <a:rPr lang="sr-Latn-RS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DIMENZIJE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: 600X350</a:t>
            </a:r>
            <a:endParaRPr lang="en-US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8B63B-6943-4475-B178-C1077BA35CFC}"/>
              </a:ext>
            </a:extLst>
          </p:cNvPr>
          <p:cNvSpPr txBox="1"/>
          <p:nvPr/>
        </p:nvSpPr>
        <p:spPr>
          <a:xfrm>
            <a:off x="109057" y="0"/>
            <a:ext cx="2449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NASLOVNA STRANA ONLINE</a:t>
            </a:r>
            <a:endParaRPr lang="en-US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7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F9E2E2-87D1-46A5-8A33-9E80986C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1" y="731966"/>
            <a:ext cx="11215819" cy="5645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97F74B-AA43-4EE7-9B4F-3D908B21D6BD}"/>
              </a:ext>
            </a:extLst>
          </p:cNvPr>
          <p:cNvSpPr txBox="1"/>
          <p:nvPr/>
        </p:nvSpPr>
        <p:spPr>
          <a:xfrm>
            <a:off x="109057" y="0"/>
            <a:ext cx="468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Agency FB" panose="020B0503020202020204" pitchFamily="34" charset="0"/>
              </a:rPr>
              <a:t>STRANA</a:t>
            </a:r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gency FB" panose="020B0503020202020204" pitchFamily="34" charset="0"/>
              </a:rPr>
              <a:t>OBAVESTENJA</a:t>
            </a:r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 – PRVA </a:t>
            </a:r>
            <a:r>
              <a:rPr lang="en-US" dirty="0" err="1">
                <a:solidFill>
                  <a:srgbClr val="002060"/>
                </a:solidFill>
                <a:latin typeface="Agency FB" panose="020B0503020202020204" pitchFamily="34" charset="0"/>
              </a:rPr>
              <a:t>STRANA</a:t>
            </a:r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gency FB" panose="020B0503020202020204" pitchFamily="34" charset="0"/>
              </a:rPr>
              <a:t>NAKON</a:t>
            </a:r>
            <a:r>
              <a:rPr lang="en-US" dirty="0">
                <a:solidFill>
                  <a:srgbClr val="002060"/>
                </a:solidFill>
                <a:latin typeface="Agency FB" panose="020B0503020202020204" pitchFamily="34" charset="0"/>
              </a:rPr>
              <a:t> LOG IN-a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3ED5302-3F36-4F21-9D6E-E3254AB8305D}"/>
              </a:ext>
            </a:extLst>
          </p:cNvPr>
          <p:cNvSpPr/>
          <p:nvPr/>
        </p:nvSpPr>
        <p:spPr>
          <a:xfrm>
            <a:off x="8701480" y="4674093"/>
            <a:ext cx="1307285" cy="662982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>
                <a:solidFill>
                  <a:srgbClr val="FF0000"/>
                </a:solidFill>
                <a:latin typeface="Agency FB" panose="020B0503020202020204" pitchFamily="34" charset="0"/>
              </a:rPr>
              <a:t>MESTO ZA VAŠU REKLAMU</a:t>
            </a:r>
            <a:endParaRPr lang="sr-Latn-RS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99EDEAFD-62E5-427E-86E3-1C3A806A66A3}"/>
              </a:ext>
            </a:extLst>
          </p:cNvPr>
          <p:cNvSpPr/>
          <p:nvPr/>
        </p:nvSpPr>
        <p:spPr>
          <a:xfrm>
            <a:off x="2183235" y="4015137"/>
            <a:ext cx="2313964" cy="995277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290B4F-2B7D-4781-BCB0-B43622508A64}"/>
              </a:ext>
            </a:extLst>
          </p:cNvPr>
          <p:cNvSpPr txBox="1"/>
          <p:nvPr/>
        </p:nvSpPr>
        <p:spPr>
          <a:xfrm>
            <a:off x="2558642" y="4051111"/>
            <a:ext cx="2080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  <a:latin typeface="Agency FB" panose="020B0503020202020204" pitchFamily="34" charset="0"/>
              </a:rPr>
              <a:t>MESTO ZA VAŠU REKLAMU</a:t>
            </a:r>
          </a:p>
          <a:p>
            <a:r>
              <a:rPr lang="sr-Latn-R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2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 STATICNA POLJA</a:t>
            </a:r>
          </a:p>
          <a:p>
            <a:r>
              <a:rPr lang="sr-Latn-RS" dirty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DIMENZIJE</a:t>
            </a:r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: 500X925</a:t>
            </a:r>
            <a:endParaRPr lang="en-US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585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C90FF-7D4A-4348-8C40-4BC7F97C00FB}"/>
              </a:ext>
            </a:extLst>
          </p:cNvPr>
          <p:cNvSpPr/>
          <p:nvPr/>
        </p:nvSpPr>
        <p:spPr>
          <a:xfrm>
            <a:off x="413812" y="3858936"/>
            <a:ext cx="11425849" cy="2847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C878B-85F1-4962-B0B3-5BF7A260ECE0}"/>
              </a:ext>
            </a:extLst>
          </p:cNvPr>
          <p:cNvSpPr txBox="1"/>
          <p:nvPr/>
        </p:nvSpPr>
        <p:spPr>
          <a:xfrm>
            <a:off x="1475040" y="4254699"/>
            <a:ext cx="93033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dirty="0">
                <a:solidFill>
                  <a:srgbClr val="002060"/>
                </a:solidFill>
                <a:latin typeface="Agency FB" panose="020B0503020202020204" pitchFamily="34" charset="0"/>
              </a:rPr>
              <a:t>TELEMARKETING – CENTAR ZA AKCIJE</a:t>
            </a:r>
          </a:p>
          <a:p>
            <a:pPr algn="ctr"/>
            <a:endParaRPr lang="sr-Latn-R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algn="ctr"/>
            <a:r>
              <a:rPr lang="sr-Latn-RS" sz="2800" dirty="0">
                <a:solidFill>
                  <a:schemeClr val="accent1"/>
                </a:solidFill>
                <a:latin typeface="Agency FB" panose="020B0503020202020204" pitchFamily="34" charset="0"/>
              </a:rPr>
              <a:t>DIREKTAN KONTAKT </a:t>
            </a:r>
            <a:r>
              <a:rPr lang="sr-Latn-RS" sz="280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DVOSTRANA KOMUNIKACIJA</a:t>
            </a:r>
          </a:p>
          <a:p>
            <a:pPr algn="ctr"/>
            <a:r>
              <a:rPr lang="sr-Latn-RS" sz="2800" dirty="0">
                <a:solidFill>
                  <a:schemeClr val="accent1"/>
                </a:solidFill>
                <a:latin typeface="Agency FB" panose="020B0503020202020204" pitchFamily="34" charset="0"/>
              </a:rPr>
              <a:t>ZASNOVANA </a:t>
            </a:r>
            <a:r>
              <a:rPr lang="sr-Latn-RS" sz="2800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NA PUNOM POVERENJU</a:t>
            </a:r>
          </a:p>
          <a:p>
            <a:pPr algn="ctr"/>
            <a:endParaRPr lang="sr-Latn-R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algn="ctr"/>
            <a:endParaRPr lang="sr-Latn-RS" sz="2800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ACDD-4E64-4726-BC85-94F4FF93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" y="151706"/>
            <a:ext cx="11425849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C90FF-7D4A-4348-8C40-4BC7F97C00FB}"/>
              </a:ext>
            </a:extLst>
          </p:cNvPr>
          <p:cNvSpPr/>
          <p:nvPr/>
        </p:nvSpPr>
        <p:spPr>
          <a:xfrm>
            <a:off x="413812" y="3858936"/>
            <a:ext cx="11425849" cy="2847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ACDD-4E64-4726-BC85-94F4FF93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" y="151706"/>
            <a:ext cx="11425849" cy="3533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9D61F4-2B77-4AD1-AA92-6F5D3AE5B542}"/>
              </a:ext>
            </a:extLst>
          </p:cNvPr>
          <p:cNvSpPr txBox="1"/>
          <p:nvPr/>
        </p:nvSpPr>
        <p:spPr>
          <a:xfrm>
            <a:off x="830510" y="4820950"/>
            <a:ext cx="7768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TARGETIRANE ZDRAVSTVENE USTANOVE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KATEGORIJE A i B i C</a:t>
            </a:r>
          </a:p>
          <a:p>
            <a:endParaRPr lang="sr-Latn-RS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r>
              <a:rPr lang="sr-Latn-RS" dirty="0">
                <a:solidFill>
                  <a:srgbClr val="002060"/>
                </a:solidFill>
                <a:latin typeface="Agency FB" panose="020B0503020202020204" pitchFamily="34" charset="0"/>
              </a:rPr>
              <a:t>VIŠE OD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2000 APOTEKA DOBICE INFORMACIJU O VASEM PROIZVODU/ AKCIJI u toku JEDNE nedelje</a:t>
            </a:r>
            <a:endParaRPr lang="en-US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017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D9ACDD-4E64-4726-BC85-94F4FF93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" y="151706"/>
            <a:ext cx="11425849" cy="35337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F46A53-7736-48EC-81F8-63A64C2A864A}"/>
              </a:ext>
            </a:extLst>
          </p:cNvPr>
          <p:cNvSpPr txBox="1"/>
          <p:nvPr/>
        </p:nvSpPr>
        <p:spPr>
          <a:xfrm>
            <a:off x="5746459" y="4474175"/>
            <a:ext cx="2843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Prednosti: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saradnik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Kontakt centra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komunicira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direktno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sa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donosiocima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odluka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 u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 ustanovi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gency FB" panose="020B0503020202020204" pitchFamily="34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RS" sz="1600" kern="0" dirty="0">
                <a:solidFill>
                  <a:schemeClr val="accent1"/>
                </a:solidFill>
                <a:latin typeface="Agency FB" panose="020B0503020202020204" pitchFamily="34" charset="0"/>
              </a:rPr>
              <a:t> 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upravnik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apoteke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ili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vlasnik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s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vrha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poziva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je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isklju</a:t>
            </a:r>
            <a:r>
              <a:rPr lang="sr-Latn-RS" sz="1600" b="1" kern="0" dirty="0">
                <a:solidFill>
                  <a:schemeClr val="accent1"/>
                </a:solidFill>
                <a:latin typeface="Agency FB" panose="020B0503020202020204" pitchFamily="34" charset="0"/>
              </a:rPr>
              <a:t>c</a:t>
            </a: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ivo 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ponuda aktuelnih  akcija i promocija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prikupljanje komentara iz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“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prve ruke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”</a:t>
            </a:r>
            <a:endParaRPr kumimoji="0" lang="sr-Latn-R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anose="020B05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DA1F8-CD04-4F01-B028-84B510E4C662}"/>
              </a:ext>
            </a:extLst>
          </p:cNvPr>
          <p:cNvSpPr txBox="1"/>
          <p:nvPr/>
        </p:nvSpPr>
        <p:spPr>
          <a:xfrm>
            <a:off x="8809838" y="4474175"/>
            <a:ext cx="2759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gency FB" panose="020B0503020202020204" pitchFamily="34" charset="0"/>
              </a:rPr>
              <a:t>Cilj </a:t>
            </a:r>
            <a:r>
              <a:rPr kumimoji="0" lang="sr-Latn-R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 realizacije marketing kampanje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rast prodaje i profita</a:t>
            </a:r>
            <a:endParaRPr lang="sr-Latn-RS" sz="1600" kern="0" dirty="0">
              <a:solidFill>
                <a:srgbClr val="002060"/>
              </a:solidFill>
              <a:latin typeface="Agency FB" panose="020B0503020202020204" pitchFamily="34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RS" sz="1600" kern="0" dirty="0">
                <a:solidFill>
                  <a:srgbClr val="002060"/>
                </a:solidFill>
                <a:latin typeface="Agency FB" panose="020B0503020202020204" pitchFamily="34" charset="0"/>
              </a:rPr>
              <a:t>benefit za sve ucesnike u komunikacijskom lancu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sr-Latn-RS" sz="1600" kern="0" dirty="0">
                <a:solidFill>
                  <a:srgbClr val="002060"/>
                </a:solidFill>
                <a:latin typeface="Agency FB" panose="020B0503020202020204" pitchFamily="34" charset="0"/>
              </a:rPr>
              <a:t>u</a:t>
            </a:r>
            <a:r>
              <a:rPr kumimoji="0" lang="sr-Latn-R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</a:rPr>
              <a:t>napredjenje saradnje i poslovanja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3D8C0-E812-4229-BC7B-CD9F8087A9BA}"/>
              </a:ext>
            </a:extLst>
          </p:cNvPr>
          <p:cNvSpPr txBox="1"/>
          <p:nvPr/>
        </p:nvSpPr>
        <p:spPr>
          <a:xfrm>
            <a:off x="413812" y="4731921"/>
            <a:ext cx="4991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Akcijska kampanja se sprovodi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u definisanom vremenskom periodu </a:t>
            </a:r>
          </a:p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i podrazumeva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komunikaciju kljucnih poruka </a:t>
            </a:r>
          </a:p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( propozicije akcija, uslovi prodaje, prednosti takve kupovine)</a:t>
            </a:r>
          </a:p>
          <a:p>
            <a:endParaRPr lang="sr-Latn-RS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Podrzana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Newsletter kampanjom 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ka apotekama i u delu AKCIJE na Online portalu</a:t>
            </a:r>
          </a:p>
        </p:txBody>
      </p:sp>
    </p:spTree>
    <p:extLst>
      <p:ext uri="{BB962C8B-B14F-4D97-AF65-F5344CB8AC3E}">
        <p14:creationId xmlns:p14="http://schemas.microsoft.com/office/powerpoint/2010/main" val="46672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DC90FF-7D4A-4348-8C40-4BC7F97C00FB}"/>
              </a:ext>
            </a:extLst>
          </p:cNvPr>
          <p:cNvSpPr/>
          <p:nvPr/>
        </p:nvSpPr>
        <p:spPr>
          <a:xfrm>
            <a:off x="413812" y="3858936"/>
            <a:ext cx="11425849" cy="28473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3C878B-85F1-4962-B0B3-5BF7A260ECE0}"/>
              </a:ext>
            </a:extLst>
          </p:cNvPr>
          <p:cNvSpPr txBox="1"/>
          <p:nvPr/>
        </p:nvSpPr>
        <p:spPr>
          <a:xfrm>
            <a:off x="1475040" y="4254699"/>
            <a:ext cx="93033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>
                <a:solidFill>
                  <a:srgbClr val="002060"/>
                </a:solidFill>
                <a:latin typeface="Agency FB" panose="020B0503020202020204" pitchFamily="34" charset="0"/>
              </a:rPr>
              <a:t>TELEMARKETING – POSEBNA PONUDA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dirty="0">
                <a:solidFill>
                  <a:srgbClr val="5B9BD5"/>
                </a:solidFill>
                <a:latin typeface="Agency FB" panose="020B0503020202020204" pitchFamily="34" charset="0"/>
              </a:rPr>
              <a:t>SIGURAN PUT DO VASEG KUPCA </a:t>
            </a:r>
            <a:r>
              <a:rPr lang="sr-Latn-RS" sz="2800" dirty="0">
                <a:solidFill>
                  <a:srgbClr val="4472C4">
                    <a:lumMod val="50000"/>
                  </a:srgbClr>
                </a:solidFill>
                <a:latin typeface="Agency FB" panose="020B0503020202020204" pitchFamily="34" charset="0"/>
              </a:rPr>
              <a:t>SVAKI POZIV JEDNA PORUKA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SNIMLJENA PORUKA PRE JAVLJANJA SARADNIKA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ACDD-4E64-4726-BC85-94F4FF93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" y="151706"/>
            <a:ext cx="11425849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0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D9ACDD-4E64-4726-BC85-94F4FF935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12" y="151706"/>
            <a:ext cx="11425849" cy="35337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5E3D8C0-E812-4229-BC7B-CD9F8087A9BA}"/>
              </a:ext>
            </a:extLst>
          </p:cNvPr>
          <p:cNvSpPr txBox="1"/>
          <p:nvPr/>
        </p:nvSpPr>
        <p:spPr>
          <a:xfrm>
            <a:off x="755011" y="4060801"/>
            <a:ext cx="4991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Automatski telemarketing podrazumeva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komunikaciju akcije putem centrale kontakt centra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. </a:t>
            </a:r>
          </a:p>
          <a:p>
            <a:endParaRPr lang="sr-Latn-RS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Svaka apoteka prilikom svakog poziva ima mogućnost da cuje aktuelnu promociju</a:t>
            </a:r>
          </a:p>
          <a:p>
            <a:endParaRPr lang="sr-Latn-RS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Podrzana </a:t>
            </a:r>
            <a:r>
              <a:rPr lang="sr-Latn-RS" dirty="0">
                <a:solidFill>
                  <a:schemeClr val="accent1"/>
                </a:solidFill>
                <a:latin typeface="Agency FB" panose="020B0503020202020204" pitchFamily="34" charset="0"/>
              </a:rPr>
              <a:t>Newsletter kampanjom </a:t>
            </a:r>
            <a:r>
              <a:rPr lang="sr-Latn-RS" dirty="0">
                <a:solidFill>
                  <a:schemeClr val="accent5">
                    <a:lumMod val="50000"/>
                  </a:schemeClr>
                </a:solidFill>
                <a:latin typeface="Agency FB" panose="020B0503020202020204" pitchFamily="34" charset="0"/>
              </a:rPr>
              <a:t>ka apotekama i u delu AKCIJE na Online portalu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08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300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Esensa doo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Miloš Merdović</dc:creator>
  <cp:lastModifiedBy>Jelena Mitić</cp:lastModifiedBy>
  <cp:revision>11</cp:revision>
  <dcterms:created xsi:type="dcterms:W3CDTF">2021-09-24T07:30:52Z</dcterms:created>
  <dcterms:modified xsi:type="dcterms:W3CDTF">2022-03-22T08:56:15Z</dcterms:modified>
</cp:coreProperties>
</file>